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E65AA-0193-4F86-9E87-49EFFE4E7874}" type="doc">
      <dgm:prSet loTypeId="urn:microsoft.com/office/officeart/2005/8/layout/process1" loCatId="process" qsTypeId="urn:microsoft.com/office/officeart/2005/8/quickstyle/simple1" qsCatId="simple" csTypeId="urn:microsoft.com/office/officeart/2005/8/colors/accent2_4" csCatId="accent2" phldr="1"/>
      <dgm:spPr/>
    </dgm:pt>
    <dgm:pt modelId="{52D420F8-B33D-42AF-9095-6623ACDCF6D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algn="l"/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CONTEXT:</a:t>
          </a:r>
        </a:p>
        <a:p>
          <a:pPr algn="l"/>
          <a:r>
            <a:rPr lang="en-US" sz="14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70% of the world is ocean</a:t>
          </a:r>
        </a:p>
        <a:p>
          <a:pPr algn="l"/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Ocean habitats and species change</a:t>
          </a:r>
        </a:p>
        <a:p>
          <a:pPr algn="l"/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90% of pieces are in the sunlight zone</a:t>
          </a:r>
        </a:p>
        <a:p>
          <a:pPr algn="l"/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☼</a:t>
          </a:r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Jellyfish, squid and other species increase with current climate change</a:t>
          </a:r>
        </a:p>
        <a:p>
          <a:pPr algn="l"/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☼</a:t>
          </a:r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Shark and other endangered species decrease</a:t>
          </a:r>
          <a:endParaRPr lang="en-US" sz="900" b="0" dirty="0"/>
        </a:p>
      </dgm:t>
    </dgm:pt>
    <dgm:pt modelId="{C9E9C9DD-98F6-4750-B186-2D0AA3C3AF62}" type="parTrans" cxnId="{B1B3584E-E882-4410-A208-961184AD9C0C}">
      <dgm:prSet/>
      <dgm:spPr/>
      <dgm:t>
        <a:bodyPr/>
        <a:lstStyle/>
        <a:p>
          <a:endParaRPr lang="en-US"/>
        </a:p>
      </dgm:t>
    </dgm:pt>
    <dgm:pt modelId="{EF5F8B0D-3E38-4F11-86B4-8CE7FE57BA6B}" type="sibTrans" cxnId="{B1B3584E-E882-4410-A208-961184AD9C0C}">
      <dgm:prSet/>
      <dgm:spPr>
        <a:solidFill>
          <a:schemeClr val="accent4">
            <a:lumMod val="75000"/>
          </a:schemeClr>
        </a:solidFill>
        <a:ln w="57150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 dirty="0"/>
        </a:p>
      </dgm:t>
    </dgm:pt>
    <dgm:pt modelId="{3D601B99-CEC0-4496-A7F9-1F1C2E70213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pPr algn="l"/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RISK: </a:t>
          </a:r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global stocks and services</a:t>
          </a:r>
        </a:p>
        <a:p>
          <a:pPr algn="l"/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A. Pollution</a:t>
          </a:r>
        </a:p>
        <a:p>
          <a:pPr algn="l"/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	☼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B: Overfishing</a:t>
          </a:r>
        </a:p>
        <a:p>
          <a:pPr algn="l"/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	☼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C: Climate change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06F45-FA6C-4DCB-871F-81D71A6DB358}" type="parTrans" cxnId="{EE1C126C-CE69-4EE4-9A8D-7F8B0508C4D1}">
      <dgm:prSet/>
      <dgm:spPr/>
      <dgm:t>
        <a:bodyPr/>
        <a:lstStyle/>
        <a:p>
          <a:endParaRPr lang="en-US"/>
        </a:p>
      </dgm:t>
    </dgm:pt>
    <dgm:pt modelId="{1A8D3BB3-22B2-42D2-B072-7115C3003258}" type="sibTrans" cxnId="{EE1C126C-CE69-4EE4-9A8D-7F8B0508C4D1}">
      <dgm:prSet/>
      <dgm:spPr>
        <a:solidFill>
          <a:schemeClr val="accent4">
            <a:lumMod val="7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61B86E0-428B-4869-9026-76D28771DADC}">
      <dgm:prSet phldrT="[Text]" custT="1"/>
      <dgm:spPr>
        <a:noFill/>
        <a:ln>
          <a:noFill/>
        </a:ln>
      </dgm:spPr>
      <dgm:t>
        <a:bodyPr/>
        <a:lstStyle/>
        <a:p>
          <a:pPr algn="l"/>
          <a:r>
            <a: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RESOLUTION STEPS:</a:t>
          </a:r>
        </a:p>
        <a:p>
          <a:pPr algn="l"/>
          <a:r>
            <a:rPr lang="en-US" sz="1400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A1. Government send 400 people to help clean Vietnam's beaches</a:t>
          </a:r>
        </a:p>
        <a:p>
          <a:pPr algn="l"/>
          <a:r>
            <a:rPr lang="en-US" sz="1400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A2. See </a:t>
          </a:r>
          <a:r>
            <a:rPr lang="en-US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Boyan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Slat’s 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TED talk, cleaning the ocean in 5 years cf. 50 years ...Can IB students copy?</a:t>
          </a:r>
        </a:p>
        <a:p>
          <a:pPr algn="l"/>
          <a:r>
            <a:rPr lang="en-US" sz="1400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B, C: See MANTA's case study with Vietnamese fishermen</a:t>
          </a:r>
          <a:endParaRPr lang="en-US" sz="105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BDF6CB-B91E-4294-B057-90A31240E113}" type="parTrans" cxnId="{D17E7AA9-ECC2-40AF-8203-9340728E97F4}">
      <dgm:prSet/>
      <dgm:spPr/>
      <dgm:t>
        <a:bodyPr/>
        <a:lstStyle/>
        <a:p>
          <a:endParaRPr lang="en-US"/>
        </a:p>
      </dgm:t>
    </dgm:pt>
    <dgm:pt modelId="{D725EC98-D5CF-4CFE-BA3E-103FE898A79E}" type="sibTrans" cxnId="{D17E7AA9-ECC2-40AF-8203-9340728E97F4}">
      <dgm:prSet/>
      <dgm:spPr/>
      <dgm:t>
        <a:bodyPr/>
        <a:lstStyle/>
        <a:p>
          <a:endParaRPr lang="en-US"/>
        </a:p>
      </dgm:t>
    </dgm:pt>
    <dgm:pt modelId="{95A8F11E-48F0-4AFE-97C3-AE338BF112E4}" type="pres">
      <dgm:prSet presAssocID="{8F9E65AA-0193-4F86-9E87-49EFFE4E7874}" presName="Name0" presStyleCnt="0">
        <dgm:presLayoutVars>
          <dgm:dir/>
          <dgm:resizeHandles val="exact"/>
        </dgm:presLayoutVars>
      </dgm:prSet>
      <dgm:spPr/>
    </dgm:pt>
    <dgm:pt modelId="{D0B7C1FC-8E04-4A8F-AC54-A0EC59C65D7B}" type="pres">
      <dgm:prSet presAssocID="{52D420F8-B33D-42AF-9095-6623ACDCF6DF}" presName="node" presStyleLbl="node1" presStyleIdx="0" presStyleCnt="3" custScaleX="180091" custScaleY="1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CD59D-4712-477D-AE94-1391B09DF0EA}" type="pres">
      <dgm:prSet presAssocID="{EF5F8B0D-3E38-4F11-86B4-8CE7FE57BA6B}" presName="sibTrans" presStyleLbl="sibTrans2D1" presStyleIdx="0" presStyleCnt="2" custScaleX="285197" custLinFactNeighborX="-44775" custLinFactNeighborY="-31000"/>
      <dgm:spPr/>
      <dgm:t>
        <a:bodyPr/>
        <a:lstStyle/>
        <a:p>
          <a:endParaRPr lang="en-US"/>
        </a:p>
      </dgm:t>
    </dgm:pt>
    <dgm:pt modelId="{5CF1A792-FA58-402B-A910-8459872780C1}" type="pres">
      <dgm:prSet presAssocID="{EF5F8B0D-3E38-4F11-86B4-8CE7FE57BA6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4F18ED-C438-4C63-A9FB-24440B50AFC6}" type="pres">
      <dgm:prSet presAssocID="{3D601B99-CEC0-4496-A7F9-1F1C2E702139}" presName="node" presStyleLbl="node1" presStyleIdx="1" presStyleCnt="3" custScaleX="142525" custScaleY="131810" custLinFactNeighborX="-22711" custLinFactNeighborY="2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13E62-EF78-4444-A282-5245741ADE6F}" type="pres">
      <dgm:prSet presAssocID="{1A8D3BB3-22B2-42D2-B072-7115C3003258}" presName="sibTrans" presStyleLbl="sibTrans2D1" presStyleIdx="1" presStyleCnt="2" custScaleX="157894" custLinFactNeighborX="616" custLinFactNeighborY="-41198"/>
      <dgm:spPr/>
      <dgm:t>
        <a:bodyPr/>
        <a:lstStyle/>
        <a:p>
          <a:endParaRPr lang="en-US"/>
        </a:p>
      </dgm:t>
    </dgm:pt>
    <dgm:pt modelId="{71E3ECF2-D314-4303-B4DA-47939469FF64}" type="pres">
      <dgm:prSet presAssocID="{1A8D3BB3-22B2-42D2-B072-7115C300325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02510A3-8B2C-4B1C-9490-6C6946412A66}" type="pres">
      <dgm:prSet presAssocID="{161B86E0-428B-4869-9026-76D28771DADC}" presName="node" presStyleLbl="node1" presStyleIdx="2" presStyleCnt="3" custScaleX="197199" custScaleY="140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1C126C-CE69-4EE4-9A8D-7F8B0508C4D1}" srcId="{8F9E65AA-0193-4F86-9E87-49EFFE4E7874}" destId="{3D601B99-CEC0-4496-A7F9-1F1C2E702139}" srcOrd="1" destOrd="0" parTransId="{AF606F45-FA6C-4DCB-871F-81D71A6DB358}" sibTransId="{1A8D3BB3-22B2-42D2-B072-7115C3003258}"/>
    <dgm:cxn modelId="{D41078C6-60D6-4CFC-9FE1-2D25A2ADAE35}" type="presOf" srcId="{52D420F8-B33D-42AF-9095-6623ACDCF6DF}" destId="{D0B7C1FC-8E04-4A8F-AC54-A0EC59C65D7B}" srcOrd="0" destOrd="0" presId="urn:microsoft.com/office/officeart/2005/8/layout/process1"/>
    <dgm:cxn modelId="{D17E7AA9-ECC2-40AF-8203-9340728E97F4}" srcId="{8F9E65AA-0193-4F86-9E87-49EFFE4E7874}" destId="{161B86E0-428B-4869-9026-76D28771DADC}" srcOrd="2" destOrd="0" parTransId="{8BBDF6CB-B91E-4294-B057-90A31240E113}" sibTransId="{D725EC98-D5CF-4CFE-BA3E-103FE898A79E}"/>
    <dgm:cxn modelId="{C1F36F72-7FC2-4CB6-9604-F3A554B8700E}" type="presOf" srcId="{EF5F8B0D-3E38-4F11-86B4-8CE7FE57BA6B}" destId="{5CF1A792-FA58-402B-A910-8459872780C1}" srcOrd="1" destOrd="0" presId="urn:microsoft.com/office/officeart/2005/8/layout/process1"/>
    <dgm:cxn modelId="{7BF10FE7-D1B5-47D7-8297-38A92365143A}" type="presOf" srcId="{161B86E0-428B-4869-9026-76D28771DADC}" destId="{602510A3-8B2C-4B1C-9490-6C6946412A66}" srcOrd="0" destOrd="0" presId="urn:microsoft.com/office/officeart/2005/8/layout/process1"/>
    <dgm:cxn modelId="{B1B3584E-E882-4410-A208-961184AD9C0C}" srcId="{8F9E65AA-0193-4F86-9E87-49EFFE4E7874}" destId="{52D420F8-B33D-42AF-9095-6623ACDCF6DF}" srcOrd="0" destOrd="0" parTransId="{C9E9C9DD-98F6-4750-B186-2D0AA3C3AF62}" sibTransId="{EF5F8B0D-3E38-4F11-86B4-8CE7FE57BA6B}"/>
    <dgm:cxn modelId="{BF638D3F-B91F-48C9-86AC-2A96DD78AA3E}" type="presOf" srcId="{8F9E65AA-0193-4F86-9E87-49EFFE4E7874}" destId="{95A8F11E-48F0-4AFE-97C3-AE338BF112E4}" srcOrd="0" destOrd="0" presId="urn:microsoft.com/office/officeart/2005/8/layout/process1"/>
    <dgm:cxn modelId="{423F71B8-09C5-4D4A-811D-C889D29318CA}" type="presOf" srcId="{3D601B99-CEC0-4496-A7F9-1F1C2E702139}" destId="{B34F18ED-C438-4C63-A9FB-24440B50AFC6}" srcOrd="0" destOrd="0" presId="urn:microsoft.com/office/officeart/2005/8/layout/process1"/>
    <dgm:cxn modelId="{7D826E53-F3AA-44A6-B469-E3F4F4CF71EC}" type="presOf" srcId="{1A8D3BB3-22B2-42D2-B072-7115C3003258}" destId="{37213E62-EF78-4444-A282-5245741ADE6F}" srcOrd="0" destOrd="0" presId="urn:microsoft.com/office/officeart/2005/8/layout/process1"/>
    <dgm:cxn modelId="{584799A1-BF9C-441C-8B58-ABA3EE3AF253}" type="presOf" srcId="{1A8D3BB3-22B2-42D2-B072-7115C3003258}" destId="{71E3ECF2-D314-4303-B4DA-47939469FF64}" srcOrd="1" destOrd="0" presId="urn:microsoft.com/office/officeart/2005/8/layout/process1"/>
    <dgm:cxn modelId="{D793A72B-D852-4311-906F-EDC4CB6A7AF1}" type="presOf" srcId="{EF5F8B0D-3E38-4F11-86B4-8CE7FE57BA6B}" destId="{1ABCD59D-4712-477D-AE94-1391B09DF0EA}" srcOrd="0" destOrd="0" presId="urn:microsoft.com/office/officeart/2005/8/layout/process1"/>
    <dgm:cxn modelId="{E8CE31AF-8965-4870-93C6-4E3872BE3BE8}" type="presParOf" srcId="{95A8F11E-48F0-4AFE-97C3-AE338BF112E4}" destId="{D0B7C1FC-8E04-4A8F-AC54-A0EC59C65D7B}" srcOrd="0" destOrd="0" presId="urn:microsoft.com/office/officeart/2005/8/layout/process1"/>
    <dgm:cxn modelId="{43960FF0-CF5C-4C98-8CF9-9AAC80F60D15}" type="presParOf" srcId="{95A8F11E-48F0-4AFE-97C3-AE338BF112E4}" destId="{1ABCD59D-4712-477D-AE94-1391B09DF0EA}" srcOrd="1" destOrd="0" presId="urn:microsoft.com/office/officeart/2005/8/layout/process1"/>
    <dgm:cxn modelId="{389C6D18-64D8-4C78-8E2F-37ADB27FD126}" type="presParOf" srcId="{1ABCD59D-4712-477D-AE94-1391B09DF0EA}" destId="{5CF1A792-FA58-402B-A910-8459872780C1}" srcOrd="0" destOrd="0" presId="urn:microsoft.com/office/officeart/2005/8/layout/process1"/>
    <dgm:cxn modelId="{73517787-F33A-4D67-BC90-BCB7705011E4}" type="presParOf" srcId="{95A8F11E-48F0-4AFE-97C3-AE338BF112E4}" destId="{B34F18ED-C438-4C63-A9FB-24440B50AFC6}" srcOrd="2" destOrd="0" presId="urn:microsoft.com/office/officeart/2005/8/layout/process1"/>
    <dgm:cxn modelId="{7CA4D43F-EFA7-4592-BAF9-69C9C41C142D}" type="presParOf" srcId="{95A8F11E-48F0-4AFE-97C3-AE338BF112E4}" destId="{37213E62-EF78-4444-A282-5245741ADE6F}" srcOrd="3" destOrd="0" presId="urn:microsoft.com/office/officeart/2005/8/layout/process1"/>
    <dgm:cxn modelId="{CF21C976-A338-4734-961B-E5739EAF0D50}" type="presParOf" srcId="{37213E62-EF78-4444-A282-5245741ADE6F}" destId="{71E3ECF2-D314-4303-B4DA-47939469FF64}" srcOrd="0" destOrd="0" presId="urn:microsoft.com/office/officeart/2005/8/layout/process1"/>
    <dgm:cxn modelId="{0CFC9460-D331-463E-83D7-20114EA82FC0}" type="presParOf" srcId="{95A8F11E-48F0-4AFE-97C3-AE338BF112E4}" destId="{602510A3-8B2C-4B1C-9490-6C6946412A6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7C1FC-8E04-4A8F-AC54-A0EC59C65D7B}">
      <dsp:nvSpPr>
        <dsp:cNvPr id="0" name=""/>
        <dsp:cNvSpPr/>
      </dsp:nvSpPr>
      <dsp:spPr>
        <a:xfrm>
          <a:off x="13673" y="0"/>
          <a:ext cx="3624912" cy="196186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CONTEXT: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70% of the world is ocean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Ocean habitats and species change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90% of pieces are in the sunlight zone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☼</a:t>
          </a: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Jellyfish, squid and other species increase with current climate change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☼</a:t>
          </a: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Shark and other endangered species decrease</a:t>
          </a:r>
          <a:endParaRPr lang="en-US" sz="900" b="0" kern="1200" dirty="0"/>
        </a:p>
      </dsp:txBody>
      <dsp:txXfrm>
        <a:off x="71134" y="57461"/>
        <a:ext cx="3509990" cy="1846943"/>
      </dsp:txXfrm>
    </dsp:sp>
    <dsp:sp modelId="{1ABCD59D-4712-477D-AE94-1391B09DF0EA}">
      <dsp:nvSpPr>
        <dsp:cNvPr id="0" name=""/>
        <dsp:cNvSpPr/>
      </dsp:nvSpPr>
      <dsp:spPr>
        <a:xfrm>
          <a:off x="3309035" y="576596"/>
          <a:ext cx="1041940" cy="4991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 w="57150">
          <a:solidFill>
            <a:schemeClr val="tx1">
              <a:lumMod val="95000"/>
              <a:lumOff val="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3309035" y="676432"/>
        <a:ext cx="892186" cy="299508"/>
      </dsp:txXfrm>
    </dsp:sp>
    <dsp:sp modelId="{B34F18ED-C438-4C63-A9FB-24440B50AFC6}">
      <dsp:nvSpPr>
        <dsp:cNvPr id="0" name=""/>
        <dsp:cNvSpPr/>
      </dsp:nvSpPr>
      <dsp:spPr>
        <a:xfrm>
          <a:off x="4327907" y="0"/>
          <a:ext cx="2868775" cy="196186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RISK: </a:t>
          </a: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global stocks and services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A. Pollution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	☼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B: Overfishing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	☼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C: Climate change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5368" y="57461"/>
        <a:ext cx="2753853" cy="1846943"/>
      </dsp:txXfrm>
    </dsp:sp>
    <dsp:sp modelId="{37213E62-EF78-4444-A282-5245741ADE6F}">
      <dsp:nvSpPr>
        <dsp:cNvPr id="0" name=""/>
        <dsp:cNvSpPr/>
      </dsp:nvSpPr>
      <dsp:spPr>
        <a:xfrm>
          <a:off x="7288635" y="525690"/>
          <a:ext cx="770674" cy="4991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 w="571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288635" y="625526"/>
        <a:ext cx="620920" cy="299508"/>
      </dsp:txXfrm>
    </dsp:sp>
    <dsp:sp modelId="{602510A3-8B2C-4B1C-9490-6C6946412A66}">
      <dsp:nvSpPr>
        <dsp:cNvPr id="0" name=""/>
        <dsp:cNvSpPr/>
      </dsp:nvSpPr>
      <dsp:spPr>
        <a:xfrm>
          <a:off x="8117620" y="-66189"/>
          <a:ext cx="3969266" cy="2094243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RESOLUTION STEPS: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A1. Government send 400 people to help clean Vietnam's beaches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A2. See </a:t>
          </a:r>
          <a:r>
            <a:rPr lang="en-US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Boyan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Slat’s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TED talk, cleaning the ocean in 5 years cf. 50 years ...Can IB students copy?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☼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B, C: See MANTA's case study with Vietnamese fishermen</a:t>
          </a:r>
          <a:endParaRPr lang="en-US" sz="105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78958" y="-4851"/>
        <a:ext cx="3846590" cy="1971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3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6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6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3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2D92-DAA3-48FA-83F0-8DEF6440C67D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4743-3EE5-4D0C-9532-E310E2AC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7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7926828"/>
              </p:ext>
            </p:extLst>
          </p:nvPr>
        </p:nvGraphicFramePr>
        <p:xfrm>
          <a:off x="91440" y="104503"/>
          <a:ext cx="12100560" cy="1961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3862143" y="3031283"/>
            <a:ext cx="2181497" cy="2181497"/>
          </a:xfrm>
          <a:prstGeom prst="flowChartConnector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MANTA’s case study with Vietnamese fishermen (2004-16+)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" y="2105857"/>
            <a:ext cx="1958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WATER SPORTS?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" y="2567522"/>
            <a:ext cx="3032760" cy="21286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sailing?</a:t>
            </a:r>
          </a:p>
          <a:p>
            <a:endParaRPr lang="en-US" sz="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sz="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human </a:t>
            </a:r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environmental </a:t>
            </a:r>
            <a:r>
              <a:rPr lang="en-US" sz="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health:</a:t>
            </a:r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Fun! Exciting! Never stop learning</a:t>
            </a:r>
          </a:p>
          <a:p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all</a:t>
            </a:r>
          </a:p>
          <a:p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and develop MANY new skills:</a:t>
            </a:r>
          </a:p>
          <a:p>
            <a:endParaRPr lang="en-US" sz="7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" y="3559930"/>
            <a:ext cx="3055620" cy="828464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Boat handling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 and compete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form of transport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7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en-US" sz="7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7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7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7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skills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of sport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Survival skills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respect</a:t>
            </a:r>
          </a:p>
          <a:p>
            <a:pPr marL="182880" lvl="1" indent="-91440" defTabSz="45720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 engine to wind power</a:t>
            </a:r>
          </a:p>
          <a:p>
            <a:pPr marL="182880" lvl="1" indent="-91440" defTabSz="457200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 to climate change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597" y="4300417"/>
            <a:ext cx="265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Vietnam’s stunning and vulnerable coastline!</a:t>
            </a:r>
          </a:p>
          <a:p>
            <a:pPr algn="r"/>
            <a:r>
              <a:rPr lang="en-US" sz="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other sports – unique!</a:t>
            </a:r>
            <a:endParaRPr lang="en-US" sz="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95" y="4774938"/>
            <a:ext cx="30384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 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reduction components:</a:t>
            </a:r>
            <a:endParaRPr lang="en-US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Font typeface="Times New Roman" panose="02020603050405020304" pitchFamily="18" charset="0"/>
              <a:buChar char="¤"/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Watersport skills can help adaptation/survival capacity, in view of rising sea levels</a:t>
            </a:r>
          </a:p>
          <a:p>
            <a:pPr marL="91440" indent="-91440">
              <a:buFont typeface="Times New Roman" panose="02020603050405020304" pitchFamily="18" charset="0"/>
              <a:buChar char="¤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Watersports help switch fossil fuel power use to wind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wave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paddle power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" y="5688617"/>
            <a:ext cx="303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Marine 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Protected Areas (MPAs) 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Watersports safety areas help create MPAs </a:t>
            </a:r>
          </a:p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MPAs help marine life grow and multiply </a:t>
            </a:r>
          </a:p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...which can help service growing human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hunger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156460" y="2316945"/>
            <a:ext cx="15163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2838" y="2316945"/>
            <a:ext cx="537210" cy="6517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flipV="1">
            <a:off x="2567940" y="4717700"/>
            <a:ext cx="1318333" cy="184303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374579" y="6498780"/>
            <a:ext cx="692471" cy="251053"/>
            <a:chOff x="3537813" y="640607"/>
            <a:chExt cx="788041" cy="502107"/>
          </a:xfrm>
        </p:grpSpPr>
        <p:sp>
          <p:nvSpPr>
            <p:cNvPr id="61" name="Right Arrow 60"/>
            <p:cNvSpPr/>
            <p:nvPr/>
          </p:nvSpPr>
          <p:spPr>
            <a:xfrm>
              <a:off x="3537813" y="640607"/>
              <a:ext cx="788041" cy="50210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4">
                <a:lumMod val="75000"/>
              </a:schemeClr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ight Arrow 4"/>
            <p:cNvSpPr txBox="1"/>
            <p:nvPr/>
          </p:nvSpPr>
          <p:spPr>
            <a:xfrm>
              <a:off x="3537813" y="741028"/>
              <a:ext cx="637409" cy="301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124200" y="6321301"/>
            <a:ext cx="82187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for 6 years+ ...to navigate through to Olympic coaches, athletes, managers (pirates and mafias)!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[Surfing became an Olympic sport on 2 August 2016 ...Do IB students want to help show-case national surfing in Tokyo, in 2020 with the Vietnamese fishermen?]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374579" y="5128881"/>
            <a:ext cx="1815469" cy="556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568950" y="2373559"/>
            <a:ext cx="2902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MANTA helps take Vietnamese fishermen off overfishing into </a:t>
            </a:r>
            <a:r>
              <a:rPr lang="en-US" sz="1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watersports</a:t>
            </a:r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867040" y="2712584"/>
            <a:ext cx="2781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(using their existing ocean skills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:))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824940" y="2219671"/>
            <a:ext cx="19093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 fun watersports activities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929945" y="2219671"/>
            <a:ext cx="1198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watersports?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020175" y="2650558"/>
            <a:ext cx="2961497" cy="90024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¤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Sailing</a:t>
            </a:r>
          </a:p>
          <a:p>
            <a:pPr marL="285750" indent="-285750">
              <a:buFont typeface="Calibri" panose="020F0502020204030204" pitchFamily="34" charset="0"/>
              <a:buChar char="¤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</a:p>
          <a:p>
            <a:pPr marL="285750" indent="-285750">
              <a:buFont typeface="Calibri" panose="020F0502020204030204" pitchFamily="34" charset="0"/>
              <a:buChar char="¤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Stand-Up-Paddle boarding</a:t>
            </a:r>
          </a:p>
          <a:p>
            <a:pPr marL="285750" indent="-285750">
              <a:buFont typeface="Calibri" panose="020F0502020204030204" pitchFamily="34" charset="0"/>
              <a:buChar char="¤"/>
            </a:pP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Coracling</a:t>
            </a: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Calibri" panose="020F0502020204030204" pitchFamily="34" charset="0"/>
              <a:buChar char="¤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Surfing</a:t>
            </a:r>
          </a:p>
          <a:p>
            <a:pPr marL="285750" indent="-285750">
              <a:buFont typeface="Calibri" panose="020F0502020204030204" pitchFamily="34" charset="0"/>
              <a:buChar char="¤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Kiteboarding</a:t>
            </a:r>
          </a:p>
          <a:p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 links to:</a:t>
            </a:r>
          </a:p>
          <a:p>
            <a:r>
              <a:rPr lang="en-US" sz="10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vimeo.com/89817434</a:t>
            </a:r>
            <a:endParaRPr lang="en-US" sz="105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Straight Connector 75"/>
          <p:cNvCxnSpPr>
            <a:endCxn id="69" idx="1"/>
          </p:cNvCxnSpPr>
          <p:nvPr/>
        </p:nvCxnSpPr>
        <p:spPr>
          <a:xfrm flipV="1">
            <a:off x="8274050" y="2427420"/>
            <a:ext cx="550890" cy="1923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3" idx="1"/>
          </p:cNvCxnSpPr>
          <p:nvPr/>
        </p:nvCxnSpPr>
        <p:spPr>
          <a:xfrm flipV="1">
            <a:off x="10464800" y="2342782"/>
            <a:ext cx="465145" cy="846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81584" y="3559930"/>
            <a:ext cx="5200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 trained Vietnamese fishermen help run Vietnam's 1</a:t>
            </a:r>
            <a:r>
              <a:rPr lang="en-US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en-US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 training </a:t>
            </a:r>
            <a:r>
              <a:rPr lang="en-US" sz="1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...teaching watersports survival skills</a:t>
            </a:r>
          </a:p>
        </p:txBody>
      </p:sp>
      <p:cxnSp>
        <p:nvCxnSpPr>
          <p:cNvPr id="86" name="Straight Connector 85"/>
          <p:cNvCxnSpPr>
            <a:endCxn id="82" idx="1"/>
          </p:cNvCxnSpPr>
          <p:nvPr/>
        </p:nvCxnSpPr>
        <p:spPr>
          <a:xfrm flipV="1">
            <a:off x="6134100" y="3759985"/>
            <a:ext cx="647484" cy="119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619875" y="4388394"/>
            <a:ext cx="2797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HCMC school children help sustain alternative livelihoods for fishermen in watersports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19875" y="4749510"/>
            <a:ext cx="2517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(Videos and photos with ISHCMC, SSIS, RISS at mantasailing.org/sailing-photo)</a:t>
            </a:r>
            <a:endParaRPr lang="en-US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353425" y="5527809"/>
            <a:ext cx="3628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...Can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start crowd funding? ...to help take Vietnamese fishermen to the Olympics?! ...and help support marine and terrestrial life? ...(see Cool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Runnings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video!)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721850" y="4091350"/>
            <a:ext cx="162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participation ...learning watersports skills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721850" y="4495800"/>
            <a:ext cx="2406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their community service credit system ...in their IB curriculum </a:t>
            </a:r>
          </a:p>
        </p:txBody>
      </p:sp>
      <p:cxnSp>
        <p:nvCxnSpPr>
          <p:cNvPr id="96" name="Straight Connector 95"/>
          <p:cNvCxnSpPr>
            <a:endCxn id="93" idx="1"/>
          </p:cNvCxnSpPr>
          <p:nvPr/>
        </p:nvCxnSpPr>
        <p:spPr>
          <a:xfrm flipV="1">
            <a:off x="9283700" y="4291405"/>
            <a:ext cx="438150" cy="30402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94" idx="1"/>
          </p:cNvCxnSpPr>
          <p:nvPr/>
        </p:nvCxnSpPr>
        <p:spPr>
          <a:xfrm>
            <a:off x="9283700" y="4602614"/>
            <a:ext cx="438150" cy="932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90" idx="1"/>
          </p:cNvCxnSpPr>
          <p:nvPr/>
        </p:nvCxnSpPr>
        <p:spPr>
          <a:xfrm>
            <a:off x="6141720" y="4485856"/>
            <a:ext cx="478155" cy="1025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1" idx="2"/>
          </p:cNvCxnSpPr>
          <p:nvPr/>
        </p:nvCxnSpPr>
        <p:spPr>
          <a:xfrm>
            <a:off x="7878763" y="5149620"/>
            <a:ext cx="1451610" cy="3273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4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B92AC6-3C95-45ED-8D3D-ECDAF18C7B5C}"/>
</file>

<file path=customXml/itemProps2.xml><?xml version="1.0" encoding="utf-8"?>
<ds:datastoreItem xmlns:ds="http://schemas.openxmlformats.org/officeDocument/2006/customXml" ds:itemID="{119E6CC2-44A1-4B2D-B1DE-F594D4A8CFE9}"/>
</file>

<file path=customXml/itemProps3.xml><?xml version="1.0" encoding="utf-8"?>
<ds:datastoreItem xmlns:ds="http://schemas.openxmlformats.org/officeDocument/2006/customXml" ds:itemID="{70752987-5EFC-471F-ACC5-8F04AB8FC112}"/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406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FREESIA</dc:creator>
  <cp:lastModifiedBy>FREESIA</cp:lastModifiedBy>
  <cp:revision>25</cp:revision>
  <dcterms:created xsi:type="dcterms:W3CDTF">2016-11-23T12:26:02Z</dcterms:created>
  <dcterms:modified xsi:type="dcterms:W3CDTF">2016-11-24T12:49:40Z</dcterms:modified>
</cp:coreProperties>
</file>